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8" r:id="rId3"/>
    <p:sldId id="286" r:id="rId4"/>
    <p:sldId id="264" r:id="rId5"/>
    <p:sldId id="266" r:id="rId6"/>
    <p:sldId id="277" r:id="rId7"/>
    <p:sldId id="281" r:id="rId8"/>
    <p:sldId id="282" r:id="rId9"/>
    <p:sldId id="283" r:id="rId10"/>
    <p:sldId id="271" r:id="rId11"/>
    <p:sldId id="284" r:id="rId12"/>
    <p:sldId id="287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87F"/>
    <a:srgbClr val="00FFCC"/>
    <a:srgbClr val="CC00FF"/>
    <a:srgbClr val="622A8F"/>
    <a:srgbClr val="C5FFC7"/>
    <a:srgbClr val="FDFFB7"/>
    <a:srgbClr val="66FFFF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34" autoAdjust="0"/>
    <p:restoredTop sz="94702"/>
  </p:normalViewPr>
  <p:slideViewPr>
    <p:cSldViewPr>
      <p:cViewPr varScale="1">
        <p:scale>
          <a:sx n="70" d="100"/>
          <a:sy n="70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F11B-EAA6-4F3D-A096-61F74FC6CD9E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EBDE7-2B91-47C4-87D5-5BF8E4295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BDE7-2B91-47C4-87D5-5BF8E429551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EBDE7-2B91-47C4-87D5-5BF8E429551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70A-8CB7-454D-B9C2-656FCA66D771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4BF-AAC2-4D10-BBA0-13F14FCBD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70A-8CB7-454D-B9C2-656FCA66D771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4BF-AAC2-4D10-BBA0-13F14FCBD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70A-8CB7-454D-B9C2-656FCA66D771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4BF-AAC2-4D10-BBA0-13F14FCBD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70A-8CB7-454D-B9C2-656FCA66D771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4BF-AAC2-4D10-BBA0-13F14FCBD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70A-8CB7-454D-B9C2-656FCA66D771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4BF-AAC2-4D10-BBA0-13F14FCBD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70A-8CB7-454D-B9C2-656FCA66D771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4BF-AAC2-4D10-BBA0-13F14FCBD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70A-8CB7-454D-B9C2-656FCA66D771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4BF-AAC2-4D10-BBA0-13F14FCBD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70A-8CB7-454D-B9C2-656FCA66D771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4BF-AAC2-4D10-BBA0-13F14FCBD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70A-8CB7-454D-B9C2-656FCA66D771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4BF-AAC2-4D10-BBA0-13F14FCBD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70A-8CB7-454D-B9C2-656FCA66D771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4BF-AAC2-4D10-BBA0-13F14FCBD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270A-8CB7-454D-B9C2-656FCA66D771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4BF-AAC2-4D10-BBA0-13F14FCBD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270A-8CB7-454D-B9C2-656FCA66D771}" type="datetimeFigureOut">
              <a:rPr lang="ru-RU" smtClean="0"/>
              <a:pPr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2E4BF-AAC2-4D10-BBA0-13F14FCBD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vatars.mds.yandex.net/i?id=60368bfb1cf115cfa4f9f5f10733d831_l-4988431-images-thumbs&amp;n=1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i?id=60368bfb1cf115cfa4f9f5f10733d831_l-498843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1428736"/>
            <a:ext cx="7643866" cy="2491426"/>
          </a:xfrm>
          <a:prstGeom prst="doubleWave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3600" b="1" i="1" dirty="0">
                <a:latin typeface="Century Schoolbook" panose="02040604050505020304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Правила поведения в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общественном транспорте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6A4CC04-CF41-AD47-8626-1014390A1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10" y="5072074"/>
            <a:ext cx="47863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Кирьянова Любовь Викторовна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старший воспитатель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МОУ Детский сад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314 Краснооктябрьского района Волгограда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083B0FD-4A1F-8E4A-AE62-803E5803B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491" y="3857628"/>
            <a:ext cx="64807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детей старшего дошкольного возраста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6-7(8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) лет 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0368bfb1cf115cfa4f9f5f10733d831_l-498843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500042"/>
            <a:ext cx="680085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Ответь </a:t>
            </a:r>
            <a:endParaRPr lang="ru-RU" sz="5400" b="1" dirty="0" smtClean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на </a:t>
            </a:r>
            <a:r>
              <a:rPr lang="ru-RU" sz="5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вопросы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2285992"/>
            <a:ext cx="8393016" cy="368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ru-RU" sz="2000" b="1" i="1" dirty="0" smtClean="0">
                <a:solidFill>
                  <a:srgbClr val="622A8F"/>
                </a:solidFill>
                <a:latin typeface="Century Schoolbook" panose="02040604050505020304" pitchFamily="18" charset="0"/>
              </a:rPr>
              <a:t>1.Как называется место ожидания автобуса?</a:t>
            </a:r>
          </a:p>
          <a:p>
            <a:pPr marL="457200" indent="-457200">
              <a:lnSpc>
                <a:spcPct val="200000"/>
              </a:lnSpc>
            </a:pPr>
            <a:r>
              <a:rPr lang="ru-RU" sz="2000" b="1" i="1" dirty="0" smtClean="0">
                <a:solidFill>
                  <a:srgbClr val="622A8F"/>
                </a:solidFill>
                <a:latin typeface="Century Schoolbook" panose="02040604050505020304" pitchFamily="18" charset="0"/>
              </a:rPr>
              <a:t>2.Кому нужно уступать место в автобусе?</a:t>
            </a:r>
          </a:p>
          <a:p>
            <a:pPr marL="457200" indent="-457200">
              <a:lnSpc>
                <a:spcPct val="200000"/>
              </a:lnSpc>
            </a:pPr>
            <a:r>
              <a:rPr lang="ru-RU" sz="2000" b="1" i="1" dirty="0" smtClean="0">
                <a:solidFill>
                  <a:srgbClr val="622A8F"/>
                </a:solidFill>
                <a:latin typeface="Century Schoolbook" panose="02040604050505020304" pitchFamily="18" charset="0"/>
              </a:rPr>
              <a:t>3.Как нужно вести себя в салоне автобуса?</a:t>
            </a:r>
          </a:p>
          <a:p>
            <a:pPr marL="457200" indent="-457200">
              <a:lnSpc>
                <a:spcPct val="200000"/>
              </a:lnSpc>
            </a:pPr>
            <a:r>
              <a:rPr lang="ru-RU" sz="2000" b="1" i="1" dirty="0" smtClean="0">
                <a:solidFill>
                  <a:srgbClr val="622A8F"/>
                </a:solidFill>
                <a:latin typeface="Century Schoolbook" panose="02040604050505020304" pitchFamily="18" charset="0"/>
              </a:rPr>
              <a:t>4.Можно ли заходить в автобус с мороженым? Почему?</a:t>
            </a:r>
          </a:p>
          <a:p>
            <a:pPr marL="457200" indent="-457200">
              <a:lnSpc>
                <a:spcPct val="200000"/>
              </a:lnSpc>
            </a:pPr>
            <a:r>
              <a:rPr lang="ru-RU" sz="2000" b="1" i="1" dirty="0" smtClean="0">
                <a:solidFill>
                  <a:srgbClr val="622A8F"/>
                </a:solidFill>
                <a:latin typeface="Century Schoolbook" panose="02040604050505020304" pitchFamily="18" charset="0"/>
              </a:rPr>
              <a:t>5.Что необходимо сделать с рюкзаком перед входом в автобус?</a:t>
            </a:r>
            <a:endParaRPr lang="ru-RU" sz="2000" b="1" dirty="0">
              <a:latin typeface="Century Schoolbook" panose="02040604050505020304" pitchFamily="18" charset="0"/>
            </a:endParaRPr>
          </a:p>
        </p:txBody>
      </p:sp>
      <p:pic>
        <p:nvPicPr>
          <p:cNvPr id="6" name="Рисунок 5" descr="dcc778bc-520e-4857-b8b5-c8ff446505fa.png"/>
          <p:cNvPicPr>
            <a:picLocks noChangeAspect="1"/>
          </p:cNvPicPr>
          <p:nvPr/>
        </p:nvPicPr>
        <p:blipFill>
          <a:blip r:embed="rId3"/>
          <a:srcRect t="9375" b="15625"/>
          <a:stretch>
            <a:fillRect/>
          </a:stretch>
        </p:blipFill>
        <p:spPr>
          <a:xfrm>
            <a:off x="6357950" y="428604"/>
            <a:ext cx="1928826" cy="204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60368bfb1cf115cfa4f9f5f10733d831_l-498843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642918"/>
            <a:ext cx="3429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Рассмотри картинки.</a:t>
            </a:r>
            <a:br>
              <a:rPr lang="ru-RU" sz="2800" dirty="0" smtClean="0"/>
            </a:br>
            <a:r>
              <a:rPr lang="ru-RU" sz="2800" dirty="0" smtClean="0"/>
              <a:t> Расскажи, что хорошо, а что плохо?</a:t>
            </a:r>
            <a:endParaRPr lang="ru-RU" sz="2800" dirty="0"/>
          </a:p>
        </p:txBody>
      </p:sp>
      <p:pic>
        <p:nvPicPr>
          <p:cNvPr id="10" name="Picture 3" descr="C:\Users\ольга\Desktop\правила в транспорте\0009-009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00372"/>
            <a:ext cx="4896701" cy="3461864"/>
          </a:xfrm>
          <a:prstGeom prst="rect">
            <a:avLst/>
          </a:prstGeom>
          <a:noFill/>
        </p:spPr>
      </p:pic>
      <p:pic>
        <p:nvPicPr>
          <p:cNvPr id="8" name="Picture 2" descr="C:\Users\ольга\Desktop\правила в транспорте\img5.jpg"/>
          <p:cNvPicPr>
            <a:picLocks noChangeAspect="1" noChangeArrowheads="1"/>
          </p:cNvPicPr>
          <p:nvPr/>
        </p:nvPicPr>
        <p:blipFill>
          <a:blip r:embed="rId4" cstate="print"/>
          <a:srcRect l="15319" t="29769" r="16596" b="9522"/>
          <a:stretch>
            <a:fillRect/>
          </a:stretch>
        </p:blipFill>
        <p:spPr bwMode="auto">
          <a:xfrm>
            <a:off x="571472" y="428604"/>
            <a:ext cx="4393849" cy="2938385"/>
          </a:xfrm>
          <a:prstGeom prst="rect">
            <a:avLst/>
          </a:prstGeom>
          <a:noFill/>
        </p:spPr>
      </p:pic>
      <p:pic>
        <p:nvPicPr>
          <p:cNvPr id="6" name="Рисунок 5" descr="dcc778bc-520e-4857-b8b5-c8ff446505fa.png"/>
          <p:cNvPicPr>
            <a:picLocks noChangeAspect="1"/>
          </p:cNvPicPr>
          <p:nvPr/>
        </p:nvPicPr>
        <p:blipFill>
          <a:blip r:embed="rId5"/>
          <a:srcRect t="9375" b="15625"/>
          <a:stretch>
            <a:fillRect/>
          </a:stretch>
        </p:blipFill>
        <p:spPr>
          <a:xfrm>
            <a:off x="1071538" y="3786190"/>
            <a:ext cx="2033746" cy="216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0423249"/>
      </p:ext>
    </p:extLst>
  </p:cSld>
  <p:clrMapOvr>
    <a:masterClrMapping/>
  </p:clrMapOvr>
  <p:transition spd="slow" advClick="0" advTm="39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0368bfb1cf115cfa4f9f5f10733d831_l-498843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4">
            <a:extLst>
              <a:ext uri="{FF2B5EF4-FFF2-40B4-BE49-F238E27FC236}">
                <a16:creationId xmlns:a16="http://schemas.microsoft.com/office/drawing/2014/main" xmlns="" id="{C5448D2E-E769-074D-84BD-48D44A6B4803}"/>
              </a:ext>
            </a:extLst>
          </p:cNvPr>
          <p:cNvSpPr txBox="1">
            <a:spLocks/>
          </p:cNvSpPr>
          <p:nvPr/>
        </p:nvSpPr>
        <p:spPr>
          <a:xfrm>
            <a:off x="500034" y="500042"/>
            <a:ext cx="8116640" cy="60007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</a:pPr>
            <a:endParaRPr lang="ru-RU" sz="2000" b="1" dirty="0" smtClean="0">
              <a:solidFill>
                <a:srgbClr val="12287F"/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Молодцы, ребята, вижу, что вы знаете правила поведения в общественном транспорте, поэтому с нетерпением вас буду ждать уже в школе! До свидания ребята, до новых встреч!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dcc778bc-520e-4857-b8b5-c8ff446505fa.png"/>
          <p:cNvPicPr>
            <a:picLocks noChangeAspect="1"/>
          </p:cNvPicPr>
          <p:nvPr/>
        </p:nvPicPr>
        <p:blipFill>
          <a:blip r:embed="rId4"/>
          <a:srcRect t="9375" b="15625"/>
          <a:stretch>
            <a:fillRect/>
          </a:stretch>
        </p:blipFill>
        <p:spPr>
          <a:xfrm>
            <a:off x="2571736" y="428604"/>
            <a:ext cx="4134458" cy="439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70562121"/>
      </p:ext>
    </p:extLst>
  </p:cSld>
  <p:clrMapOvr>
    <a:masterClrMapping/>
  </p:clrMapOvr>
  <p:transition spd="slow" advClick="0" advTm="4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60368bfb1cf115cfa4f9f5f10733d831_l-498843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71480"/>
            <a:ext cx="771530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Список источников в сети  интернет</a:t>
            </a:r>
            <a:endParaRPr lang="ru-RU" sz="2800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142984"/>
            <a:ext cx="77153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 typeface="+mj-lt"/>
              <a:buAutoNum type="arabicPeriod"/>
            </a:pPr>
            <a:r>
              <a:rPr lang="ru-RU" sz="1600" b="1" i="1" dirty="0" smtClean="0">
                <a:solidFill>
                  <a:srgbClr val="622A8F"/>
                </a:solidFill>
                <a:latin typeface="Century Schoolbook" panose="02040604050505020304" pitchFamily="18" charset="0"/>
                <a:hlinkClick r:id="rId3"/>
              </a:rPr>
              <a:t>Фон презентации: </a:t>
            </a:r>
            <a:r>
              <a:rPr lang="en-US" sz="1600" b="1" i="1" dirty="0" smtClean="0">
                <a:solidFill>
                  <a:srgbClr val="622A8F"/>
                </a:solidFill>
                <a:latin typeface="Century Schoolbook" panose="02040604050505020304" pitchFamily="18" charset="0"/>
                <a:hlinkClick r:id="rId3"/>
              </a:rPr>
              <a:t>https://avatars.mds.yandex.net/i?id=60368bfb1cf115cfa4f9f5f10733d831_l-4988431-images-thumbs&amp;n=13</a:t>
            </a:r>
            <a:endParaRPr lang="ru-RU" sz="1600" b="1" i="1" dirty="0" smtClean="0">
              <a:solidFill>
                <a:srgbClr val="622A8F"/>
              </a:solidFill>
              <a:latin typeface="Century Schoolbook" panose="02040604050505020304" pitchFamily="18" charset="0"/>
            </a:endParaRPr>
          </a:p>
          <a:p>
            <a:pPr indent="457200">
              <a:buFont typeface="+mj-lt"/>
              <a:buAutoNum type="arabicPeriod"/>
            </a:pPr>
            <a:r>
              <a:rPr lang="ru-RU" sz="1600" b="1" i="1" dirty="0" smtClean="0">
                <a:solidFill>
                  <a:srgbClr val="12287F"/>
                </a:solidFill>
                <a:latin typeface="Century Schoolbook" panose="02040604050505020304" pitchFamily="18" charset="0"/>
              </a:rPr>
              <a:t>Ромашка -  </a:t>
            </a:r>
            <a:r>
              <a:rPr lang="en-US" sz="1600" b="1" i="1" dirty="0" smtClean="0">
                <a:solidFill>
                  <a:srgbClr val="12287F"/>
                </a:solidFill>
                <a:latin typeface="Century Schoolbook" panose="02040604050505020304" pitchFamily="18" charset="0"/>
              </a:rPr>
              <a:t>https://yandex.ru/images/search?from=tabbar&amp;img_url=https%3A%2F%2Fprorisuem.ru%2Ffoto%2F9437%2Frisunok_na_temu_50_let_iuid_33.webp&amp;itype=png&amp;lr=38&amp;p=5&amp;pos=28&amp;rpt=simage&amp;text=%D0%BF%D1%80%D0%BE%D1%84%D0%B5%D1%81%D1%81%D0%BE%D1%80%20%D0%B4%D0%BE%D1%80%D0%BE%D0%B6%D0%BD%D0%BE%D0%B3%D0%BE%20%D0%B4%D0%B2%D0%B8%D0%B6%D0%B5%D0%BD%D0%B8%D1%8F%20%D0%BE%D1%82%D1%80%D0%B8%D1%81%D0%BE%D0%B2%D0%BA%D0%B0%20%D0%BA%D0%BB%D0%B8%D0%BF%D0%B0%D1%80%D1%82</a:t>
            </a:r>
            <a:endParaRPr lang="ru-RU" sz="1600" b="1" i="1" dirty="0" smtClean="0">
              <a:solidFill>
                <a:srgbClr val="12287F"/>
              </a:solidFill>
              <a:latin typeface="Century Schoolbook" panose="02040604050505020304" pitchFamily="18" charset="0"/>
            </a:endParaRPr>
          </a:p>
          <a:p>
            <a:pPr indent="457200">
              <a:buFont typeface="+mj-lt"/>
              <a:buAutoNum type="arabicPeriod"/>
            </a:pPr>
            <a:endParaRPr lang="en" sz="1600" b="1" i="1" dirty="0">
              <a:solidFill>
                <a:srgbClr val="12287F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423249"/>
      </p:ext>
    </p:extLst>
  </p:cSld>
  <p:clrMapOvr>
    <a:masterClrMapping/>
  </p:clrMapOvr>
  <p:transition spd="slow" advClick="0" advTm="4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0368bfb1cf115cfa4f9f5f10733d831_l-498843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4">
            <a:extLst>
              <a:ext uri="{FF2B5EF4-FFF2-40B4-BE49-F238E27FC236}">
                <a16:creationId xmlns:a16="http://schemas.microsoft.com/office/drawing/2014/main" xmlns="" id="{C5448D2E-E769-074D-84BD-48D44A6B4803}"/>
              </a:ext>
            </a:extLst>
          </p:cNvPr>
          <p:cNvSpPr txBox="1">
            <a:spLocks/>
          </p:cNvSpPr>
          <p:nvPr/>
        </p:nvSpPr>
        <p:spPr>
          <a:xfrm>
            <a:off x="714348" y="500042"/>
            <a:ext cx="7902326" cy="53052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</a:pPr>
            <a:endParaRPr lang="ru-RU" sz="2000" b="1" dirty="0" smtClean="0">
              <a:solidFill>
                <a:srgbClr val="12287F"/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: </a:t>
            </a:r>
            <a:endParaRPr lang="ru-RU" sz="2000" b="1" dirty="0" smtClean="0">
              <a:solidFill>
                <a:srgbClr val="12287F"/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2000" dirty="0" smtClean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актуализация знаний о правилах поведения  в общественном транспорте у старших дошкольников</a:t>
            </a:r>
            <a:r>
              <a:rPr lang="ru-RU" sz="2000" b="1" dirty="0" smtClean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2000" b="1" dirty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ЗАДАЧИ: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2000" dirty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закрепить знания детей об общественном транспорте и  правилах поведения в нем;</a:t>
            </a:r>
            <a:endParaRPr lang="ru-RU" sz="2000" dirty="0">
              <a:solidFill>
                <a:srgbClr val="12287F"/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2000" dirty="0" smtClean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развивать внимание и </a:t>
            </a:r>
            <a:r>
              <a:rPr lang="ru-RU" sz="2000" dirty="0" smtClean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наблюдательность, память;</a:t>
            </a:r>
            <a:endParaRPr lang="ru-RU" sz="2000" dirty="0">
              <a:solidFill>
                <a:srgbClr val="12287F"/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ru-RU" sz="2000" dirty="0" smtClean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воспитывать культуру поведения </a:t>
            </a:r>
            <a:r>
              <a:rPr lang="ru-RU" sz="2000" dirty="0" smtClean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в общественном </a:t>
            </a:r>
            <a:r>
              <a:rPr lang="ru-RU" sz="2000" dirty="0" smtClean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транспорте.</a:t>
            </a:r>
            <a:endParaRPr lang="ru-RU" sz="2000" dirty="0">
              <a:solidFill>
                <a:srgbClr val="12287F"/>
              </a:solidFill>
              <a:latin typeface="Century Schoolbook" panose="020406040505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562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500" advClick="0" advTm="7000">
        <p15:prstTrans prst="peelOff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0368bfb1cf115cfa4f9f5f10733d831_l-4988431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4">
            <a:extLst>
              <a:ext uri="{FF2B5EF4-FFF2-40B4-BE49-F238E27FC236}">
                <a16:creationId xmlns:a16="http://schemas.microsoft.com/office/drawing/2014/main" xmlns="" id="{C5448D2E-E769-074D-84BD-48D44A6B4803}"/>
              </a:ext>
            </a:extLst>
          </p:cNvPr>
          <p:cNvSpPr txBox="1">
            <a:spLocks/>
          </p:cNvSpPr>
          <p:nvPr/>
        </p:nvSpPr>
        <p:spPr>
          <a:xfrm>
            <a:off x="500034" y="500042"/>
            <a:ext cx="8116640" cy="60007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1200"/>
              </a:spcBef>
            </a:pPr>
            <a:endParaRPr lang="ru-RU" sz="2000" b="1" dirty="0" smtClean="0">
              <a:solidFill>
                <a:srgbClr val="12287F"/>
              </a:solidFill>
              <a:latin typeface="Century Schoolbook" panose="02040604050505020304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Здравствуйте, ребята! Меня зовут Ромашка. Я - профессор дорожных наук. Совсем скоро вы пойдете в школу, и вам придется самостоятельно пользоваться общественным транспортом.  Но в транспорте есть специальные правила поведения. Предлагаю вам сейчас о них вспомнить! Но сначала скажите, что такое общественный транспорт?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dcc778bc-520e-4857-b8b5-c8ff446505fa.png"/>
          <p:cNvPicPr>
            <a:picLocks noChangeAspect="1"/>
          </p:cNvPicPr>
          <p:nvPr/>
        </p:nvPicPr>
        <p:blipFill>
          <a:blip r:embed="rId4"/>
          <a:srcRect t="9375" b="15625"/>
          <a:stretch>
            <a:fillRect/>
          </a:stretch>
        </p:blipFill>
        <p:spPr>
          <a:xfrm>
            <a:off x="2571736" y="428604"/>
            <a:ext cx="4134458" cy="4393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70562121"/>
      </p:ext>
    </p:extLst>
  </p:cSld>
  <p:clrMapOvr>
    <a:masterClrMapping/>
  </p:clrMapOvr>
  <p:transition spd="slow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i?id=60368bfb1cf115cfa4f9f5f10733d831_l-498843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A52EB10-6A2C-154E-8B31-9FFD562A6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33"/>
          <a:stretch/>
        </p:blipFill>
        <p:spPr>
          <a:xfrm>
            <a:off x="714348" y="1071546"/>
            <a:ext cx="7715305" cy="528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642918"/>
            <a:ext cx="8358245" cy="39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ru-RU" b="1" dirty="0" smtClean="0">
                <a:solidFill>
                  <a:srgbClr val="12287F"/>
                </a:solidFill>
                <a:latin typeface="Century Schoolbook" panose="02040604050505020304" pitchFamily="18" charset="0"/>
                <a:cs typeface="Times New Roman" pitchFamily="18" charset="0"/>
              </a:rPr>
              <a:t>ОБЩЕСТВЕННЫЙ ТРАНСПОРТ</a:t>
            </a:r>
            <a:endParaRPr lang="ru-RU" b="1" dirty="0">
              <a:solidFill>
                <a:srgbClr val="12287F"/>
              </a:solidFill>
              <a:latin typeface="Century Schoolbook" panose="02040604050505020304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cc778bc-520e-4857-b8b5-c8ff446505fa.png"/>
          <p:cNvPicPr>
            <a:picLocks noChangeAspect="1"/>
          </p:cNvPicPr>
          <p:nvPr/>
        </p:nvPicPr>
        <p:blipFill>
          <a:blip r:embed="rId4"/>
          <a:srcRect t="9375" b="15625"/>
          <a:stretch>
            <a:fillRect/>
          </a:stretch>
        </p:blipFill>
        <p:spPr>
          <a:xfrm>
            <a:off x="4286248" y="3214686"/>
            <a:ext cx="1428760" cy="1518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59840822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60368bfb1cf115cfa4f9f5f10733d831_l-498843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47812" y="116632"/>
            <a:ext cx="7775848" cy="2564904"/>
          </a:xfrm>
          <a:prstGeom prst="flowChartTerminator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>
                <a:gd name="adj1" fmla="val 12500"/>
                <a:gd name="adj2" fmla="val 2213"/>
              </a:avLst>
            </a:prstTxWarp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  <a:latin typeface="Century Schoolbook" panose="02040604050505020304" pitchFamily="18" charset="0"/>
              </a:rPr>
              <a:t>Знаки, которыми обозначают остановки общественного транспорта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0205F48-169D-934F-8804-A1C99C256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25430"/>
          <a:stretch/>
        </p:blipFill>
        <p:spPr>
          <a:xfrm>
            <a:off x="928662" y="2285992"/>
            <a:ext cx="7100420" cy="3971069"/>
          </a:xfrm>
          <a:prstGeom prst="rect">
            <a:avLst/>
          </a:prstGeom>
        </p:spPr>
      </p:pic>
      <p:pic>
        <p:nvPicPr>
          <p:cNvPr id="5" name="Рисунок 4" descr="dcc778bc-520e-4857-b8b5-c8ff446505fa.png"/>
          <p:cNvPicPr>
            <a:picLocks noChangeAspect="1"/>
          </p:cNvPicPr>
          <p:nvPr/>
        </p:nvPicPr>
        <p:blipFill>
          <a:blip r:embed="rId5"/>
          <a:srcRect t="9375" b="15625"/>
          <a:stretch>
            <a:fillRect/>
          </a:stretch>
        </p:blipFill>
        <p:spPr>
          <a:xfrm>
            <a:off x="7715240" y="1285860"/>
            <a:ext cx="1428760" cy="1518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60368bfb1cf115cfa4f9f5f10733d831_l-498843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429132"/>
            <a:ext cx="6000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Ждать автобус необходимо на остановках, оборудованных специальным знаком </a:t>
            </a:r>
            <a:br>
              <a:rPr lang="ru-RU" sz="2400" dirty="0" smtClean="0"/>
            </a:br>
            <a:r>
              <a:rPr lang="ru-RU" sz="2400" dirty="0" smtClean="0"/>
              <a:t>веди себя спокойно, не мешай другим людям, ожидающим общественный транспорт</a:t>
            </a:r>
            <a:endParaRPr lang="ru-RU" sz="2400" dirty="0"/>
          </a:p>
        </p:txBody>
      </p:sp>
      <p:pic>
        <p:nvPicPr>
          <p:cNvPr id="4" name="Picture 2" descr="C:\Users\ольга\Desktop\правила в транспорте\img3.jpg"/>
          <p:cNvPicPr>
            <a:picLocks noChangeAspect="1" noChangeArrowheads="1"/>
          </p:cNvPicPr>
          <p:nvPr/>
        </p:nvPicPr>
        <p:blipFill>
          <a:blip r:embed="rId3" cstate="print"/>
          <a:srcRect l="36832" t="31456" r="1461" b="36674"/>
          <a:stretch>
            <a:fillRect/>
          </a:stretch>
        </p:blipFill>
        <p:spPr bwMode="auto">
          <a:xfrm>
            <a:off x="642910" y="1000108"/>
            <a:ext cx="4572032" cy="3000396"/>
          </a:xfrm>
          <a:prstGeom prst="rect">
            <a:avLst/>
          </a:prstGeom>
          <a:noFill/>
        </p:spPr>
      </p:pic>
      <p:pic>
        <p:nvPicPr>
          <p:cNvPr id="5" name="Picture 4" descr="C:\Users\ольга\Desktop\правила в транспорте\im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00108"/>
            <a:ext cx="3360390" cy="3017520"/>
          </a:xfrm>
          <a:prstGeom prst="rect">
            <a:avLst/>
          </a:prstGeom>
          <a:noFill/>
        </p:spPr>
      </p:pic>
      <p:pic>
        <p:nvPicPr>
          <p:cNvPr id="6" name="Рисунок 5" descr="dcc778bc-520e-4857-b8b5-c8ff446505fa.png"/>
          <p:cNvPicPr>
            <a:picLocks noChangeAspect="1"/>
          </p:cNvPicPr>
          <p:nvPr/>
        </p:nvPicPr>
        <p:blipFill>
          <a:blip r:embed="rId5"/>
          <a:srcRect t="9375" b="15625"/>
          <a:stretch>
            <a:fillRect/>
          </a:stretch>
        </p:blipFill>
        <p:spPr>
          <a:xfrm>
            <a:off x="6643702" y="4625518"/>
            <a:ext cx="1714512" cy="182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0423249"/>
      </p:ext>
    </p:extLst>
  </p:cSld>
  <p:clrMapOvr>
    <a:masterClrMapping/>
  </p:clrMapOvr>
  <p:transition spd="slow" advClick="0" advTm="2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60368bfb1cf115cfa4f9f5f10733d831_l-498843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429132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автобусе уступай место пожилым людям, инвалидам, пассажирам с маленькими детьми</a:t>
            </a:r>
            <a:endParaRPr lang="ru-RU" sz="2400" dirty="0"/>
          </a:p>
        </p:txBody>
      </p:sp>
      <p:pic>
        <p:nvPicPr>
          <p:cNvPr id="7" name="Picture 2" descr="C:\Users\ольга\Desktop\правила в транспорте\Без%20имени-1.jpg"/>
          <p:cNvPicPr>
            <a:picLocks noChangeAspect="1" noChangeArrowheads="1"/>
          </p:cNvPicPr>
          <p:nvPr/>
        </p:nvPicPr>
        <p:blipFill>
          <a:blip r:embed="rId3" cstate="print"/>
          <a:srcRect l="3008" t="1819" r="2256"/>
          <a:stretch>
            <a:fillRect/>
          </a:stretch>
        </p:blipFill>
        <p:spPr bwMode="auto">
          <a:xfrm>
            <a:off x="571472" y="500042"/>
            <a:ext cx="4839385" cy="3286124"/>
          </a:xfrm>
          <a:prstGeom prst="rect">
            <a:avLst/>
          </a:prstGeom>
          <a:noFill/>
        </p:spPr>
      </p:pic>
      <p:pic>
        <p:nvPicPr>
          <p:cNvPr id="9" name="Picture 3" descr="C:\Users\ольга\Desktop\правила в транспорте\f39811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00042"/>
            <a:ext cx="3512430" cy="3286148"/>
          </a:xfrm>
          <a:prstGeom prst="rect">
            <a:avLst/>
          </a:prstGeom>
          <a:noFill/>
        </p:spPr>
      </p:pic>
      <p:pic>
        <p:nvPicPr>
          <p:cNvPr id="6" name="Рисунок 5" descr="dcc778bc-520e-4857-b8b5-c8ff446505fa.png"/>
          <p:cNvPicPr>
            <a:picLocks noChangeAspect="1"/>
          </p:cNvPicPr>
          <p:nvPr/>
        </p:nvPicPr>
        <p:blipFill>
          <a:blip r:embed="rId5"/>
          <a:srcRect t="9375" b="15625"/>
          <a:stretch>
            <a:fillRect/>
          </a:stretch>
        </p:blipFill>
        <p:spPr>
          <a:xfrm>
            <a:off x="6357950" y="4357694"/>
            <a:ext cx="1832084" cy="1947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0423249"/>
      </p:ext>
    </p:extLst>
  </p:cSld>
  <p:clrMapOvr>
    <a:masterClrMapping/>
  </p:clrMapOvr>
  <p:transition spd="slow" advClick="0" advTm="2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60368bfb1cf115cfa4f9f5f10733d831_l-498843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429132"/>
            <a:ext cx="4572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автобус нельзя входить в грязной одежде, с мороженым, которое ты кушаешь, рюкзак необходимо снять при входе в автобус </a:t>
            </a:r>
            <a:endParaRPr lang="ru-RU" sz="2400" dirty="0"/>
          </a:p>
        </p:txBody>
      </p:sp>
      <p:pic>
        <p:nvPicPr>
          <p:cNvPr id="6" name="Picture 4" descr="C:\Users\ольга\Desktop\правила в транспорте\povedenie_rebenka_transpo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5000660" cy="3571900"/>
          </a:xfrm>
          <a:prstGeom prst="rect">
            <a:avLst/>
          </a:prstGeom>
          <a:noFill/>
        </p:spPr>
      </p:pic>
      <p:pic>
        <p:nvPicPr>
          <p:cNvPr id="8" name="Picture 2" descr="C:\Users\ольга\Desktop\правила в транспорте\img8.jpg"/>
          <p:cNvPicPr>
            <a:picLocks noChangeAspect="1" noChangeArrowheads="1"/>
          </p:cNvPicPr>
          <p:nvPr/>
        </p:nvPicPr>
        <p:blipFill>
          <a:blip r:embed="rId4" cstate="print"/>
          <a:srcRect l="44718" t="9896" b="-3003"/>
          <a:stretch>
            <a:fillRect/>
          </a:stretch>
        </p:blipFill>
        <p:spPr bwMode="auto">
          <a:xfrm>
            <a:off x="5715008" y="500042"/>
            <a:ext cx="2877013" cy="3634121"/>
          </a:xfrm>
          <a:prstGeom prst="rect">
            <a:avLst/>
          </a:prstGeom>
          <a:noFill/>
        </p:spPr>
      </p:pic>
      <p:pic>
        <p:nvPicPr>
          <p:cNvPr id="7" name="Рисунок 6" descr="dcc778bc-520e-4857-b8b5-c8ff446505fa.png"/>
          <p:cNvPicPr>
            <a:picLocks noChangeAspect="1"/>
          </p:cNvPicPr>
          <p:nvPr/>
        </p:nvPicPr>
        <p:blipFill>
          <a:blip r:embed="rId5"/>
          <a:srcRect t="9375" b="15625"/>
          <a:stretch>
            <a:fillRect/>
          </a:stretch>
        </p:blipFill>
        <p:spPr>
          <a:xfrm>
            <a:off x="5929322" y="4357694"/>
            <a:ext cx="1857388" cy="197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0423249"/>
      </p:ext>
    </p:extLst>
  </p:cSld>
  <p:clrMapOvr>
    <a:masterClrMapping/>
  </p:clrMapOvr>
  <p:transition spd="slow" advClick="0" advTm="29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60368bfb1cf115cfa4f9f5f10733d831_l-498843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071942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Войдя в автобус найди свободное место, сиди спокойно, громко не разговаривай. Во время движения автобуса нельзя ходить по салону, сорить,  </a:t>
            </a:r>
            <a:r>
              <a:rPr lang="ru-RU" sz="2400" dirty="0" smtClean="0"/>
              <a:t>выглядывать </a:t>
            </a:r>
            <a:r>
              <a:rPr lang="ru-RU" sz="2400" dirty="0" smtClean="0"/>
              <a:t>из окна</a:t>
            </a:r>
            <a:endParaRPr lang="ru-RU" sz="2400" dirty="0"/>
          </a:p>
        </p:txBody>
      </p:sp>
      <p:pic>
        <p:nvPicPr>
          <p:cNvPr id="7" name="Picture 3" descr="C:\Users\ольга\Desktop\правила в транспорте\img18.jpg"/>
          <p:cNvPicPr>
            <a:picLocks noChangeAspect="1" noChangeArrowheads="1"/>
          </p:cNvPicPr>
          <p:nvPr/>
        </p:nvPicPr>
        <p:blipFill>
          <a:blip r:embed="rId3" cstate="print"/>
          <a:srcRect l="18356" t="20729" r="18657" b="14230"/>
          <a:stretch>
            <a:fillRect/>
          </a:stretch>
        </p:blipFill>
        <p:spPr bwMode="auto">
          <a:xfrm>
            <a:off x="642910" y="571480"/>
            <a:ext cx="4071966" cy="3153548"/>
          </a:xfrm>
          <a:prstGeom prst="rect">
            <a:avLst/>
          </a:prstGeom>
          <a:noFill/>
        </p:spPr>
      </p:pic>
      <p:pic>
        <p:nvPicPr>
          <p:cNvPr id="9" name="Picture 4" descr="C:\Users\ольга\Desktop\правила в транспорте\800px_COLOURBOX5809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642918"/>
            <a:ext cx="3691171" cy="3027914"/>
          </a:xfrm>
          <a:prstGeom prst="rect">
            <a:avLst/>
          </a:prstGeom>
          <a:noFill/>
        </p:spPr>
      </p:pic>
      <p:pic>
        <p:nvPicPr>
          <p:cNvPr id="6" name="Рисунок 5" descr="dcc778bc-520e-4857-b8b5-c8ff446505fa.png"/>
          <p:cNvPicPr>
            <a:picLocks noChangeAspect="1"/>
          </p:cNvPicPr>
          <p:nvPr/>
        </p:nvPicPr>
        <p:blipFill>
          <a:blip r:embed="rId5"/>
          <a:srcRect t="9375" b="15625"/>
          <a:stretch>
            <a:fillRect/>
          </a:stretch>
        </p:blipFill>
        <p:spPr>
          <a:xfrm>
            <a:off x="6072198" y="4107525"/>
            <a:ext cx="2000264" cy="212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0423249"/>
      </p:ext>
    </p:extLst>
  </p:cSld>
  <p:clrMapOvr>
    <a:masterClrMapping/>
  </p:clrMapOvr>
  <p:transition spd="slow" advClick="0" advTm="3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280</Words>
  <Application>Microsoft Macintosh PowerPoint</Application>
  <PresentationFormat>Экран (4:3)</PresentationFormat>
  <Paragraphs>58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К</dc:creator>
  <cp:lastModifiedBy>Носырева</cp:lastModifiedBy>
  <cp:revision>142</cp:revision>
  <dcterms:created xsi:type="dcterms:W3CDTF">2013-02-07T11:31:15Z</dcterms:created>
  <dcterms:modified xsi:type="dcterms:W3CDTF">2026-04-16T19:20:23Z</dcterms:modified>
</cp:coreProperties>
</file>